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69" r:id="rId7"/>
    <p:sldId id="265" r:id="rId8"/>
    <p:sldId id="275" r:id="rId9"/>
    <p:sldId id="277" r:id="rId10"/>
    <p:sldId id="281" r:id="rId11"/>
    <p:sldId id="285" r:id="rId12"/>
    <p:sldId id="288" r:id="rId13"/>
    <p:sldId id="278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6D6A-AA01-483F-A46F-A2A39D9F6CD6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3EB-CB18-4007-97B5-E3F1D739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E767-F40E-4D55-8347-FBC64C6A94B3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AB0B-4F54-4737-849F-B79BBD69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CAB-A14E-49F1-9C19-9411292DD3DB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FD60-B3A8-4FCF-B275-E5E80918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C5DC-6976-46E4-A934-745EFD8E78B3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A2DC-C024-4EA0-854E-8807F07F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BEB8-6B3F-4849-BD5E-E8E78F79F4F6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F20-AA22-409D-A21A-3AD4861E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A84B-1A7E-4534-8FBF-9BC5F32F890F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126-C7C6-4CB8-838D-3833C2877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7FD-B202-4C19-AA84-B0969C949B1D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1AA4-F9B5-46AD-B143-633C5404F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3DA9-E7C1-4A14-ACFB-4ECB38C3AC06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0752-AC15-47A5-9F85-A7ABC9D0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83D-5CBB-43C0-A42C-EC0E31A6703B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AE2D-BC44-4669-BF69-CD9C9249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BEA0-5B5A-49FC-8840-05FCA7BD5E19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1B94-29CA-4713-9182-A94D2A47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AC8-2866-4AE9-80E2-68C7A1976420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FBFF-37A8-4959-9F82-0974BC4D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A6151-1676-42F7-8EB4-729486DD1DB0}" type="datetimeFigureOut">
              <a:rPr lang="ru-RU"/>
              <a:pPr>
                <a:defRPr/>
              </a:pPr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09C00-2672-4843-9103-EA3E82C1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6_%D0%B3%D0%BE%D0%B4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2%D0%B5%D0%BD%D0%B3%D0%B5%D1%80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8%D0%B5%D1%80%D0%B1%D1%80%D1%83%D0%BA%D1%81%D0%BA%D0%B8%D0%B9_%D1%83%D0%BD%D0%B8%D0%B2%D0%B5%D1%80%D1%81%D0%B8%D1%82%D0%B5%D1%82" TargetMode="External"/><Relationship Id="rId4" Type="http://schemas.openxmlformats.org/officeDocument/2006/relationships/hyperlink" Target="https://ru.wikipedia.org/wiki/2014_%D0%B3%D0%BE%D0%B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gromagazin.ru/matematika-dlya-doshkolnikov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http://www.u-mama.ru/img/news/00001_1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429132"/>
            <a:ext cx="324550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«С блоками Дьенеша играем, познавательные способности развиваем!»</a:t>
            </a:r>
            <a:r>
              <a:rPr lang="ru-RU" sz="4900" dirty="0" smtClean="0">
                <a:latin typeface="Comic Sans MS" pitchFamily="66" charset="0"/>
              </a:rPr>
              <a:t/>
            </a:r>
            <a:br>
              <a:rPr lang="ru-RU" sz="49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i="1" dirty="0" smtClean="0"/>
              <a:t>(логические блоки Дьенеша)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  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sz="3100" dirty="0" smtClean="0">
                <a:latin typeface="Comic Sans MS" pitchFamily="66" charset="0"/>
              </a:rPr>
              <a:t>Подготовила: </a:t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>                         воспитатель</a:t>
            </a:r>
            <a:r>
              <a:rPr lang="en-US" sz="3100" dirty="0" smtClean="0">
                <a:latin typeface="Comic Sans MS" pitchFamily="66" charset="0"/>
              </a:rPr>
              <a:t> </a:t>
            </a:r>
            <a:r>
              <a:rPr lang="ru-RU" sz="3100" dirty="0" smtClean="0">
                <a:latin typeface="Comic Sans MS" pitchFamily="66" charset="0"/>
              </a:rPr>
              <a:t>Комарова Т.Н.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14313" y="500063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3.</a:t>
            </a:r>
            <a:r>
              <a:rPr lang="ru-RU" sz="1600" b="1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 "Цепочка"</a:t>
            </a: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От произвольно выбранной фигуы постарайтесь построить как можно более длинную цепочку. Варианты построения цепочки:</a:t>
            </a:r>
            <a:b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а) чтобы рядом не было фигур одинаковой формы (цвета, размера, толщины);</a:t>
            </a:r>
            <a:b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б) чтобы рядом не было одинаковых по форме и цвету фигур (по цвету и размеру; по размеру и форме, по толщине и т.д.);</a:t>
            </a:r>
            <a:b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в) чтобы рядом были фигуры одинаковые по размеру, но разные по форме и т.д.;</a:t>
            </a:r>
            <a:b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г) чтобы рядом были фигуры одинакового цвета и размера, но разной формы (одинакового размера, но разного цвета). </a:t>
            </a:r>
            <a:endParaRPr lang="ru-RU" sz="1600">
              <a:latin typeface="Comic Sans MS" pitchFamily="66" charset="0"/>
            </a:endParaRPr>
          </a:p>
        </p:txBody>
      </p:sp>
      <p:pic>
        <p:nvPicPr>
          <p:cNvPr id="19459" name="Рисунок 2" descr="DSCF16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88" y="28575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 И, наконец, наиболее сложные задачи - это задачи на разбиение по двум свойствам. При последовательной подготовке детей на предыдущем материале возможно решение и более сложных задач.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857250" y="1643063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Вариантом логических игр для детей являются игры с обручами. </a:t>
            </a:r>
          </a:p>
        </p:txBody>
      </p:sp>
      <p:pic>
        <p:nvPicPr>
          <p:cNvPr id="5" name="Рисунок 4" descr="IMG-2019051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357430"/>
            <a:ext cx="3352165" cy="2500330"/>
          </a:xfrm>
          <a:prstGeom prst="rect">
            <a:avLst/>
          </a:prstGeom>
        </p:spPr>
      </p:pic>
      <p:pic>
        <p:nvPicPr>
          <p:cNvPr id="6" name="Рисунок 5" descr="IMG-20190514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3500462" cy="250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bygarden.ru/wp-content/uploads/2014/06/bloki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500063"/>
            <a:ext cx="25685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planetadetstva.net/wp-content/uploads/2013/01/2.4-640x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0" y="3786188"/>
            <a:ext cx="3857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pedsovet.su/_ld/389/11375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63" y="5000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http://www.smartytoys.ru/images/store/2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50"/>
            <a:ext cx="28575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mdou.ru/images/products/product_img_7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88" y="4643438"/>
            <a:ext cx="31527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rebenok.com/img/4729_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58707">
            <a:off x="5926138" y="725488"/>
            <a:ext cx="29765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http://mirknig.com/uploads/posts/2011-01/1294410807_250-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94125" y="2867025"/>
            <a:ext cx="2381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http://www.rebenok.com/img/8630_4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786313"/>
            <a:ext cx="2867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4" descr="http://www.corvet-igra.ru/prod/albom_02_fu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14625" y="571500"/>
            <a:ext cx="32146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8" descr="http://jili-bili.ru/files/small/1203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2428875"/>
            <a:ext cx="2990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2" descr="http://www.smartytoys.ru/images/store/22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00813" y="3571875"/>
            <a:ext cx="214312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14313"/>
            <a:ext cx="6286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143250" y="4714875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Спасибо за</a:t>
            </a:r>
            <a:r>
              <a:rPr lang="en-US" sz="3200">
                <a:latin typeface="Arial Black" pitchFamily="34" charset="0"/>
              </a:rPr>
              <a:t> </a:t>
            </a:r>
            <a:r>
              <a:rPr lang="ru-RU" sz="3200"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1071563"/>
            <a:ext cx="6000750" cy="4214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Золтан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ru-RU" sz="2400" dirty="0" smtClean="0">
                <a:latin typeface="Comic Sans MS" pitchFamily="66" charset="0"/>
                <a:hlinkClick r:id="rId2" tooltip="Венгерский язык"/>
              </a:rPr>
              <a:t>венг.</a:t>
            </a: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i="1" dirty="0" err="1" smtClean="0">
                <a:latin typeface="Comic Sans MS" pitchFamily="66" charset="0"/>
              </a:rPr>
              <a:t>Zoltán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400" i="1" dirty="0" err="1" smtClean="0">
                <a:latin typeface="Comic Sans MS" pitchFamily="66" charset="0"/>
              </a:rPr>
              <a:t>Pál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400" i="1" dirty="0" err="1" smtClean="0">
                <a:latin typeface="Comic Sans MS" pitchFamily="66" charset="0"/>
              </a:rPr>
              <a:t>Dienes</a:t>
            </a:r>
            <a:r>
              <a:rPr lang="ru-RU" sz="2400" dirty="0" smtClean="0">
                <a:latin typeface="Comic Sans MS" pitchFamily="66" charset="0"/>
              </a:rPr>
              <a:t>; </a:t>
            </a:r>
            <a:r>
              <a:rPr lang="ru-RU" sz="2400" dirty="0" smtClean="0">
                <a:latin typeface="Comic Sans MS" pitchFamily="66" charset="0"/>
                <a:hlinkClick r:id="rId3" tooltip="1916 год"/>
              </a:rPr>
              <a:t>1916</a:t>
            </a:r>
            <a:r>
              <a:rPr lang="ru-RU" sz="2400" dirty="0" smtClean="0">
                <a:latin typeface="Comic Sans MS" pitchFamily="66" charset="0"/>
              </a:rPr>
              <a:t>—</a:t>
            </a:r>
            <a:r>
              <a:rPr lang="ru-RU" sz="2400" dirty="0" smtClean="0">
                <a:latin typeface="Comic Sans MS" pitchFamily="66" charset="0"/>
                <a:hlinkClick r:id="rId4" tooltip="2014 год"/>
              </a:rPr>
              <a:t>2014</a:t>
            </a:r>
            <a:r>
              <a:rPr lang="ru-RU" sz="2400" dirty="0" smtClean="0">
                <a:latin typeface="Comic Sans MS" pitchFamily="66" charset="0"/>
              </a:rPr>
              <a:t>) — венгерский математик, психолог и педагог, профессор </a:t>
            </a:r>
            <a:r>
              <a:rPr lang="ru-RU" sz="2400" dirty="0" err="1" smtClean="0">
                <a:latin typeface="Comic Sans MS" pitchFamily="66" charset="0"/>
                <a:hlinkClick r:id="rId5" tooltip="Шербрукский университет"/>
              </a:rPr>
              <a:t>Шербрукского</a:t>
            </a:r>
            <a:r>
              <a:rPr lang="ru-RU" sz="2400" dirty="0" smtClean="0">
                <a:latin typeface="Comic Sans MS" pitchFamily="66" charset="0"/>
                <a:hlinkClick r:id="rId5" tooltip="Шербрукский университет"/>
              </a:rPr>
              <a:t> университета</a:t>
            </a:r>
            <a:r>
              <a:rPr lang="ru-RU" sz="2400" dirty="0" smtClean="0">
                <a:latin typeface="Comic Sans MS" pitchFamily="66" charset="0"/>
              </a:rPr>
              <a:t>. Автор игрового подхода к развитию детей, идея которого заключается в освоении детьми математики посредством увлекательных логических игр.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5123" name="Рисунок 2" descr="Zoltán_Pál_Diene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00" y="285750"/>
            <a:ext cx="2616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icheskie-bloki-denesha_3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72132" y="4143380"/>
            <a:ext cx="33202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4000" algn="ctr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Логические блоки Дьенеша представляют собой набор из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48 геометрических фигур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pPr indent="254000" algn="just" eaLnBrk="0" hangingPunct="0"/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а) четырех форм (круг, треугольник, квадрат, прямоугольник); </a:t>
            </a:r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б) трёх цветов (красный, синий, желтый); </a:t>
            </a:r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в) двух размеров (большой, маленький);</a:t>
            </a:r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г) двух видов толщины (толстый, тонкий). </a:t>
            </a:r>
          </a:p>
          <a:p>
            <a:pPr indent="254000" algn="just" eaLnBrk="0" hangingPunct="0"/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endParaRPr lang="ru-RU" sz="2400" b="1" dirty="0"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Каждая геометрическая фигура характеризуется четырьмя признаками: </a:t>
            </a:r>
          </a:p>
          <a:p>
            <a:pPr indent="254000" algn="ctr" eaLnBrk="0" hangingPunct="0"/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формой, цветом, </a:t>
            </a:r>
            <a:r>
              <a:rPr lang="ru-RU" sz="2400" b="1" dirty="0" err="1">
                <a:latin typeface="Comic Sans MS" pitchFamily="66" charset="0"/>
                <a:cs typeface="Times New Roman" pitchFamily="18" charset="0"/>
              </a:rPr>
              <a:t>размером,толщиной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indent="254000" algn="just" eaLnBrk="0" hangingPunct="0"/>
            <a:endParaRPr lang="ru-RU" sz="2400" b="1" dirty="0">
              <a:latin typeface="Comic Sans MS" pitchFamily="66" charset="0"/>
              <a:cs typeface="Times New Roman" pitchFamily="18" charset="0"/>
            </a:endParaRPr>
          </a:p>
          <a:p>
            <a:pPr indent="254000" algn="ctr" eaLnBrk="0" hangingPunct="0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 наборе нет ни одной одинаковой фигуры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70C0"/>
                </a:solidFill>
                <a:latin typeface="Comic Sans MS" pitchFamily="66" charset="0"/>
              </a:rPr>
              <a:t>Игры с логическими блоками Дьенеша позволяют:</a:t>
            </a:r>
            <a:endParaRPr lang="ru-RU" sz="2000" u="sng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Познакомить с формой, цветом, размером, толщиной объектов.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Развивать пространственные представления.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Развивать логическое мышление, представление о множестве, операции над множествами (сравнение, разбиение, классификация, абстрагирование, кодирование и декодирование инфор­мации).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Усвоить элементарные навыки алгоритмической культуры мышления.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 Развивать познавательные процессы, мыслительные операции.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Воспитывать самостоятельность, инициативу, настойчивость в достижении цели.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Развивать творческие способности, воображение, фантазию, способности к моделированию и конструированию.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Развивать речь.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 Успешно овладеть основами математики и информатики.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15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endParaRPr lang="ru-RU" sz="2400" b="1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Занятия (комплексные, интегрированные),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игры).</a:t>
            </a:r>
          </a:p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14313" y="2500313"/>
            <a:ext cx="8643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подвижных играх (предметные ориентиры, обозначения домиков, дорожек, лабиринтов);</a:t>
            </a:r>
          </a:p>
          <a:p>
            <a:pPr eaLnBrk="0" hangingPunct="0"/>
            <a:r>
              <a:rPr lang="ru-RU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eaLnBrk="0" hangingPunct="0"/>
            <a:r>
              <a:rPr lang="ru-RU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в) в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71563" y="457200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Вне занятий, в предметно-развивающей среде (ИЗО-деятельность, аппликация, режимные моменты, предметные ориентиры).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Татьяна\Рабочий стол\для работы\МО\03labdu6s12198151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6600" y="198438"/>
            <a:ext cx="4376738" cy="646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4143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4000" algn="just" eaLnBrk="0" hangingPunct="0"/>
            <a:r>
              <a:rPr lang="ru-RU" b="1">
                <a:solidFill>
                  <a:srgbClr val="603B14"/>
                </a:solidFill>
                <a:latin typeface="Verdana" pitchFamily="34" charset="0"/>
                <a:cs typeface="Times New Roman" pitchFamily="18" charset="0"/>
              </a:rPr>
              <a:t>Во многих играх с логическими </a:t>
            </a:r>
          </a:p>
          <a:p>
            <a:pPr indent="254000" algn="just" eaLnBrk="0" hangingPunct="0"/>
            <a:r>
              <a:rPr lang="ru-RU" b="1">
                <a:solidFill>
                  <a:srgbClr val="603B14"/>
                </a:solidFill>
                <a:latin typeface="Verdana" pitchFamily="34" charset="0"/>
                <a:cs typeface="Times New Roman" pitchFamily="18" charset="0"/>
              </a:rPr>
              <a:t>фигурами используются карточки </a:t>
            </a:r>
          </a:p>
          <a:p>
            <a:pPr indent="254000" algn="just" eaLnBrk="0" hangingPunct="0"/>
            <a:r>
              <a:rPr lang="ru-RU" b="1">
                <a:solidFill>
                  <a:srgbClr val="603B14"/>
                </a:solidFill>
                <a:latin typeface="Verdana" pitchFamily="34" charset="0"/>
                <a:cs typeface="Times New Roman" pitchFamily="18" charset="0"/>
              </a:rPr>
              <a:t>с символами свойств.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714375" y="1928813"/>
            <a:ext cx="4000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цвет</a:t>
            </a:r>
            <a:r>
              <a:rPr lang="ru-RU" sz="2000">
                <a:latin typeface="Comic Sans MS" pitchFamily="66" charset="0"/>
              </a:rPr>
              <a:t> обозначается пятном;</a:t>
            </a:r>
          </a:p>
          <a:p>
            <a:r>
              <a:rPr lang="ru-RU" sz="2000" b="1">
                <a:latin typeface="Comic Sans MS" pitchFamily="66" charset="0"/>
              </a:rPr>
              <a:t>форма</a:t>
            </a:r>
            <a:r>
              <a:rPr lang="ru-RU" sz="2000">
                <a:latin typeface="Comic Sans MS" pitchFamily="66" charset="0"/>
              </a:rPr>
              <a:t> - контур фигур (круглый, квадратный, треугольный, прямоугольный,);</a:t>
            </a:r>
          </a:p>
          <a:p>
            <a:r>
              <a:rPr lang="ru-RU" sz="2000" b="1">
                <a:latin typeface="Comic Sans MS" pitchFamily="66" charset="0"/>
              </a:rPr>
              <a:t>величина </a:t>
            </a:r>
            <a:r>
              <a:rPr lang="ru-RU" sz="2000">
                <a:latin typeface="Comic Sans MS" pitchFamily="66" charset="0"/>
              </a:rPr>
              <a:t>- силуэт домика (большой, маленький);   </a:t>
            </a:r>
          </a:p>
          <a:p>
            <a:r>
              <a:rPr lang="ru-RU" sz="2000" b="1">
                <a:latin typeface="Comic Sans MS" pitchFamily="66" charset="0"/>
              </a:rPr>
              <a:t>толщина</a:t>
            </a:r>
            <a:r>
              <a:rPr lang="ru-RU" sz="2000">
                <a:latin typeface="Comic Sans MS" pitchFamily="66" charset="0"/>
              </a:rPr>
              <a:t> - условное изображение человеческой фигуры (толстый и тонкий).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Главная  задача и цель игрушки – сформировать у ребенка умение выполнять простейшие логические операции. А ведь именно это умение и является базовым для дальнейшего </a:t>
            </a:r>
            <a:r>
              <a:rPr lang="ru-RU" sz="2800">
                <a:latin typeface="Comic Sans MS" pitchFamily="66" charset="0"/>
                <a:hlinkClick r:id="rId2"/>
              </a:rPr>
              <a:t>изучения математических дисциплин</a:t>
            </a:r>
            <a:endParaRPr lang="ru-RU" sz="2800">
              <a:latin typeface="Comic Sans MS" pitchFamily="66" charset="0"/>
            </a:endParaRPr>
          </a:p>
        </p:txBody>
      </p:sp>
      <p:pic>
        <p:nvPicPr>
          <p:cNvPr id="4" name="Рисунок 3" descr="IMG-20190514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371477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2857520"/>
          </a:xfrm>
        </p:spPr>
        <p:txBody>
          <a:bodyPr/>
          <a:lstStyle/>
          <a:p>
            <a:pPr algn="l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Логические блоки Дьенеша на занятиях по математике можно использовать в следующих разделах: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«Количество и счет»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«Величина»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«Форма»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«Ориентировка в пространстве» 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3" name="Рисунок 2" descr="IMG-20190514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857364"/>
            <a:ext cx="4857752" cy="32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85750"/>
            <a:ext cx="8358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6220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Сначала предлагаются самые простые игры</a:t>
            </a:r>
            <a:r>
              <a:rPr lang="ru-RU" sz="2000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algn="ctr" eaLnBrk="0" hangingPunct="0">
              <a:defRPr/>
            </a:pPr>
            <a:endParaRPr lang="ru-RU" sz="2000" dirty="0">
              <a:solidFill>
                <a:srgbClr val="E6FF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  <a:defRPr/>
            </a:pPr>
            <a:r>
              <a:rPr lang="ru-RU" sz="1600" b="1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"</a:t>
            </a:r>
            <a:r>
              <a:rPr lang="ru-RU" sz="2000" b="1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Найди все фигуры</a:t>
            </a:r>
            <a:r>
              <a:rPr lang="ru-RU" sz="2000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 (блоки), </a:t>
            </a:r>
            <a:r>
              <a:rPr lang="ru-RU" sz="2000" b="1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как эта</a:t>
            </a:r>
            <a:r>
              <a:rPr lang="ru-RU" sz="2000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" по цвету (по размеру, форме). «</a:t>
            </a:r>
          </a:p>
          <a:p>
            <a:pPr eaLnBrk="0" hangingPunct="0">
              <a:buFontTx/>
              <a:buAutoNum type="arabicPeriod"/>
              <a:defRPr/>
            </a:pPr>
            <a:r>
              <a:rPr lang="ru-RU" sz="2000" dirty="0">
                <a:solidFill>
                  <a:srgbClr val="622041"/>
                </a:solidFill>
                <a:latin typeface="Comic Sans MS" pitchFamily="66" charset="0"/>
                <a:cs typeface="Times New Roman" pitchFamily="18" charset="0"/>
              </a:rPr>
              <a:t>Найди не такую фигуру, как эта" по цвету (по форме, размеру).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8435" name="Рисунок 3" descr="DSCF16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207168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DSCF13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0" y="2143125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346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 блоками Дьенеша играем, познавательные способности развиваем!»  (логические блоки Дьенеша)           Подготовила:                           воспитатель Комарова Т.Н.</vt:lpstr>
      <vt:lpstr>Золтан Пал Дьенеш   (венг. Zoltán Pál Dienes; 1916—2014) — венгерский математик, психолог и педагог, профессор Шербрукского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игр.    </vt:lpstr>
      <vt:lpstr>Слайд 3</vt:lpstr>
      <vt:lpstr>Слайд 4</vt:lpstr>
      <vt:lpstr>Слайд 5</vt:lpstr>
      <vt:lpstr>Слайд 6</vt:lpstr>
      <vt:lpstr>Слайд 7</vt:lpstr>
      <vt:lpstr>Логические блоки Дьенеша на занятиях по математике можно использовать в следующих разделах: «Количество и счет»  «Величина» «Форма»  «Ориентировка в пространстве»   </vt:lpstr>
      <vt:lpstr>Слайд 9</vt:lpstr>
      <vt:lpstr>Слайд 10</vt:lpstr>
      <vt:lpstr>  И, наконец, наиболее сложные задачи - это задачи на разбиение по двум свойствам. При последовательной подготовке детей на предыдущем материале возможно решение и более сложных задач. 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развивающие игры (логические блоки Дьенеша) Подготовила: воспитатель Смирнова Н.С. </dc:title>
  <dc:creator>IRONMANN (AKA SHAMAN)</dc:creator>
  <cp:lastModifiedBy>tomik_84-08@mail.ru</cp:lastModifiedBy>
  <cp:revision>71</cp:revision>
  <dcterms:created xsi:type="dcterms:W3CDTF">2014-11-07T20:59:25Z</dcterms:created>
  <dcterms:modified xsi:type="dcterms:W3CDTF">2019-06-12T11:01:05Z</dcterms:modified>
</cp:coreProperties>
</file>